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302" r:id="rId2"/>
    <p:sldId id="303" r:id="rId3"/>
    <p:sldId id="312" r:id="rId4"/>
    <p:sldId id="305" r:id="rId5"/>
    <p:sldId id="258" r:id="rId6"/>
    <p:sldId id="329" r:id="rId7"/>
    <p:sldId id="318" r:id="rId8"/>
    <p:sldId id="278" r:id="rId9"/>
    <p:sldId id="263" r:id="rId10"/>
    <p:sldId id="313" r:id="rId11"/>
    <p:sldId id="314" r:id="rId12"/>
    <p:sldId id="328" r:id="rId13"/>
    <p:sldId id="292" r:id="rId14"/>
    <p:sldId id="315" r:id="rId15"/>
    <p:sldId id="323" r:id="rId16"/>
    <p:sldId id="307" r:id="rId17"/>
    <p:sldId id="316" r:id="rId18"/>
    <p:sldId id="308" r:id="rId19"/>
    <p:sldId id="265" r:id="rId20"/>
    <p:sldId id="277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herKbzSfQSu29Hw84k60lRo+ALz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434852-1222-42EF-907E-A6442F06FB63}" v="199" dt="2024-10-15T05:56:09.694"/>
  </p1510:revLst>
</p1510:revInfo>
</file>

<file path=ppt/tableStyles.xml><?xml version="1.0" encoding="utf-8"?>
<a:tblStyleLst xmlns:a="http://schemas.openxmlformats.org/drawingml/2006/main" def="{90282B6C-A94E-49AA-B100-4841AA5C93F9}">
  <a:tblStyle styleId="{90282B6C-A94E-49AA-B100-4841AA5C93F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8CD71A0C-035A-4124-AECA-62D017D9E42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2" autoAdjust="0"/>
    <p:restoredTop sz="94660"/>
  </p:normalViewPr>
  <p:slideViewPr>
    <p:cSldViewPr snapToGrid="0">
      <p:cViewPr>
        <p:scale>
          <a:sx n="50" d="100"/>
          <a:sy n="50" d="100"/>
        </p:scale>
        <p:origin x="1632" y="5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g>
</file>

<file path=ppt/media/image18.jpg>
</file>

<file path=ppt/media/image2.jpeg>
</file>

<file path=ppt/media/image3.jpeg>
</file>

<file path=ppt/media/image4.jpg>
</file>

<file path=ppt/media/image5.jpe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2179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ACBB5-04E6-DBA3-1560-C76A452E3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BC3657-9927-A8A2-E53B-08E5F91F6D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B0D0A4-2EEB-DD25-855F-6D2A8F7A88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E6CA32-F240-1CD4-0119-F6AE60477B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60425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Controlling the Room: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Set the tone: Establish a professional atmosphere.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Manage the pace: Control the flow of your presentation.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Handle interruptions: Politely refocus the conversation.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Use transitions: Smoothly move between topics.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Encourage engagement: Ask questions, solicit feedback.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Managing Nerves: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Recognize your physical symptoms: Acknowledge and manage nervousness.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Reframe nervous energy: Channel it into enthusiasm.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Use positive self-talk: Boost confidence.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Visualize success: Imagine a successful presentation.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Common Challenges: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Dealing with hecklers or difficult audience members.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Handling technical issues.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Managing time constraints.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Maintaining audience engagement.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Strategies for Overcoming Challenges: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Stay calm and composed.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Use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humor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diffuse tension.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Have a backup plan for technical issues.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Encourage audience participation.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96710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88" name="Google Shape;1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24e5d5c537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6" name="Google Shape;286;g224e5d5c53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28" name="Google Shape;1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882ACBDD-18D4-9EBB-7E2A-63B76811A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>
            <a:extLst>
              <a:ext uri="{FF2B5EF4-FFF2-40B4-BE49-F238E27FC236}">
                <a16:creationId xmlns:a16="http://schemas.microsoft.com/office/drawing/2014/main" id="{F590C5F2-D337-B42B-C1FD-F7E46B1886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8" name="Google Shape;128;p2:notes">
            <a:extLst>
              <a:ext uri="{FF2B5EF4-FFF2-40B4-BE49-F238E27FC236}">
                <a16:creationId xmlns:a16="http://schemas.microsoft.com/office/drawing/2014/main" id="{E597B3CE-C8A7-3942-6E48-6D25626747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64000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3B8997F6-3849-9019-5D60-D1CECF7B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5:notes">
            <a:extLst>
              <a:ext uri="{FF2B5EF4-FFF2-40B4-BE49-F238E27FC236}">
                <a16:creationId xmlns:a16="http://schemas.microsoft.com/office/drawing/2014/main" id="{AA888CEE-9A39-25DB-5BBD-49D8826CC3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88" name="Google Shape;188;p5:notes">
            <a:extLst>
              <a:ext uri="{FF2B5EF4-FFF2-40B4-BE49-F238E27FC236}">
                <a16:creationId xmlns:a16="http://schemas.microsoft.com/office/drawing/2014/main" id="{5F747851-5EE0-AD96-9826-A7E8BA7C7A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65034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8" name="Google Shape;1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87275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1" name="Google Shape;17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>
          <a:extLst>
            <a:ext uri="{FF2B5EF4-FFF2-40B4-BE49-F238E27FC236}">
              <a16:creationId xmlns:a16="http://schemas.microsoft.com/office/drawing/2014/main" id="{8E83C538-C998-1DE1-EA73-2EF291CBE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>
            <a:extLst>
              <a:ext uri="{FF2B5EF4-FFF2-40B4-BE49-F238E27FC236}">
                <a16:creationId xmlns:a16="http://schemas.microsoft.com/office/drawing/2014/main" id="{E46D3DF7-3B09-CB30-F65B-F674A0EE3F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1" name="Google Shape;171;p4:notes">
            <a:extLst>
              <a:ext uri="{FF2B5EF4-FFF2-40B4-BE49-F238E27FC236}">
                <a16:creationId xmlns:a16="http://schemas.microsoft.com/office/drawing/2014/main" id="{5843C451-1DA9-B46F-E97A-127E2666D8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12392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>
          <a:extLst>
            <a:ext uri="{FF2B5EF4-FFF2-40B4-BE49-F238E27FC236}">
              <a16:creationId xmlns:a16="http://schemas.microsoft.com/office/drawing/2014/main" id="{3833ED1A-4339-4677-C37C-8DFFAAD0A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>
            <a:extLst>
              <a:ext uri="{FF2B5EF4-FFF2-40B4-BE49-F238E27FC236}">
                <a16:creationId xmlns:a16="http://schemas.microsoft.com/office/drawing/2014/main" id="{4260B8F1-DB03-314F-47D4-8A6D177C91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71" name="Google Shape;171;p4:notes">
            <a:extLst>
              <a:ext uri="{FF2B5EF4-FFF2-40B4-BE49-F238E27FC236}">
                <a16:creationId xmlns:a16="http://schemas.microsoft.com/office/drawing/2014/main" id="{DF218E47-D55F-C898-48DF-3F7075FFF9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8104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>
          <a:extLst>
            <a:ext uri="{FF2B5EF4-FFF2-40B4-BE49-F238E27FC236}">
              <a16:creationId xmlns:a16="http://schemas.microsoft.com/office/drawing/2014/main" id="{329D2B1E-2165-7263-0CE1-53D0D4F98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>
            <a:extLst>
              <a:ext uri="{FF2B5EF4-FFF2-40B4-BE49-F238E27FC236}">
                <a16:creationId xmlns:a16="http://schemas.microsoft.com/office/drawing/2014/main" id="{9DE1742A-F6F2-9D4D-5685-DBA8FB5A96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1" name="Google Shape;171;p4:notes">
            <a:extLst>
              <a:ext uri="{FF2B5EF4-FFF2-40B4-BE49-F238E27FC236}">
                <a16:creationId xmlns:a16="http://schemas.microsoft.com/office/drawing/2014/main" id="{A4F1D99D-200F-DC29-9578-F9009A1A8C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67658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224e5d5c537_0_12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g224e5d5c537_0_12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24e5d5c537_0_142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2" name="Google Shape;52;g224e5d5c537_0_142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g224e5d5c537_0_14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g224e5d5c537_0_1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224e5d5c537_0_107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20" name="Google Shape;20;g224e5d5c537_0_107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21" name="Google Shape;21;g224e5d5c537_0_10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224e5d5c537_0_111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4" name="Google Shape;24;g224e5d5c537_0_1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224e5d5c537_0_1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224e5d5c537_0_1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g224e5d5c537_0_11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224e5d5c537_0_1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g224e5d5c537_0_1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g224e5d5c537_0_118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" name="Google Shape;33;g224e5d5c537_0_11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224e5d5c537_0_126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224e5d5c537_0_126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224e5d5c537_0_12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224e5d5c537_0_133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g224e5d5c537_0_133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4" name="Google Shape;44;g224e5d5c537_0_133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g224e5d5c537_0_133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g224e5d5c537_0_1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24e5d5c537_0_13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9" name="Google Shape;49;g224e5d5c537_0_1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24e5d5c537_0_10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224e5d5c537_0_10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224e5d5c537_0_10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F9CD06-2177-D3C3-3294-77AB768A83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298" y="1998021"/>
            <a:ext cx="5501704" cy="28619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>
          <a:extLst>
            <a:ext uri="{FF2B5EF4-FFF2-40B4-BE49-F238E27FC236}">
              <a16:creationId xmlns:a16="http://schemas.microsoft.com/office/drawing/2014/main" id="{54B9327F-598E-70CE-B3F0-D2FB8C1AC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">
            <a:extLst>
              <a:ext uri="{FF2B5EF4-FFF2-40B4-BE49-F238E27FC236}">
                <a16:creationId xmlns:a16="http://schemas.microsoft.com/office/drawing/2014/main" id="{EA70B970-E550-7808-DE50-D1A09EE4B581}"/>
              </a:ext>
            </a:extLst>
          </p:cNvPr>
          <p:cNvSpPr/>
          <p:nvPr/>
        </p:nvSpPr>
        <p:spPr>
          <a:xfrm>
            <a:off x="983671" y="1000432"/>
            <a:ext cx="5376489" cy="3970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Clarifying questions: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Seek additional information.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Challenging questions: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Disagree or challenge your point.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Leading questions: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 discussion toward a specific point.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6" name="Google Shape;176;p4">
            <a:extLst>
              <a:ext uri="{FF2B5EF4-FFF2-40B4-BE49-F238E27FC236}">
                <a16:creationId xmlns:a16="http://schemas.microsoft.com/office/drawing/2014/main" id="{932E902F-9AAB-8C60-7353-0126F89D96F2}"/>
              </a:ext>
            </a:extLst>
          </p:cNvPr>
          <p:cNvSpPr/>
          <p:nvPr/>
        </p:nvSpPr>
        <p:spPr>
          <a:xfrm>
            <a:off x="983671" y="605577"/>
            <a:ext cx="10133823" cy="789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000" b="1" dirty="0">
                <a:latin typeface="Times New Roman" pitchFamily="18" charset="0"/>
                <a:cs typeface="Times New Roman" pitchFamily="18" charset="0"/>
              </a:rPr>
              <a:t>Types of Questions</a:t>
            </a:r>
            <a:endParaRPr lang="en-US" sz="3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13AA67-3F30-7546-6690-2C0486F4F1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5186" y="5517386"/>
            <a:ext cx="2344616" cy="147007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A3972CB-9984-5205-9543-E591AA7FF5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5075" y="1377737"/>
            <a:ext cx="5851057" cy="316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060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>
          <a:extLst>
            <a:ext uri="{FF2B5EF4-FFF2-40B4-BE49-F238E27FC236}">
              <a16:creationId xmlns:a16="http://schemas.microsoft.com/office/drawing/2014/main" id="{48311E37-56B2-8297-CF85-548EBDBE1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">
            <a:extLst>
              <a:ext uri="{FF2B5EF4-FFF2-40B4-BE49-F238E27FC236}">
                <a16:creationId xmlns:a16="http://schemas.microsoft.com/office/drawing/2014/main" id="{0056EF8E-8037-DDF5-22D1-024373C9143F}"/>
              </a:ext>
            </a:extLst>
          </p:cNvPr>
          <p:cNvSpPr/>
          <p:nvPr/>
        </p:nvSpPr>
        <p:spPr>
          <a:xfrm>
            <a:off x="871911" y="1395287"/>
            <a:ext cx="6128329" cy="3539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1.Bridge and Hook: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Transition to a related point.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"That's a great question, which leads me to..."</a:t>
            </a:r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2.Flag and Park: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Acknowledge, then address later.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"That's an excellent question. I'll address that later."</a:t>
            </a:r>
          </a:p>
        </p:txBody>
      </p:sp>
      <p:sp>
        <p:nvSpPr>
          <p:cNvPr id="176" name="Google Shape;176;p4">
            <a:extLst>
              <a:ext uri="{FF2B5EF4-FFF2-40B4-BE49-F238E27FC236}">
                <a16:creationId xmlns:a16="http://schemas.microsoft.com/office/drawing/2014/main" id="{1B3127C2-06DD-97A5-93E6-9DBC4514CB07}"/>
              </a:ext>
            </a:extLst>
          </p:cNvPr>
          <p:cNvSpPr/>
          <p:nvPr/>
        </p:nvSpPr>
        <p:spPr>
          <a:xfrm>
            <a:off x="983671" y="605577"/>
            <a:ext cx="10133823" cy="789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000" b="1" dirty="0">
                <a:latin typeface="Times New Roman" pitchFamily="18" charset="0"/>
                <a:cs typeface="Times New Roman" pitchFamily="18" charset="0"/>
              </a:rPr>
              <a:t>Strategies for Handling Questions</a:t>
            </a:r>
            <a:endParaRPr lang="en-US" sz="3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12998E-18B2-E24D-AA40-44C4E1FB04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4FFD0E-8CB8-3BB6-CF45-415C8866F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1259" y="1194038"/>
            <a:ext cx="4765713" cy="352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223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>
          <a:extLst>
            <a:ext uri="{FF2B5EF4-FFF2-40B4-BE49-F238E27FC236}">
              <a16:creationId xmlns:a16="http://schemas.microsoft.com/office/drawing/2014/main" id="{C2C257C2-8365-D076-B0BA-E2922DADB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">
            <a:extLst>
              <a:ext uri="{FF2B5EF4-FFF2-40B4-BE49-F238E27FC236}">
                <a16:creationId xmlns:a16="http://schemas.microsoft.com/office/drawing/2014/main" id="{3FC9C1A8-5B28-8994-14B7-7C51EC6C479D}"/>
              </a:ext>
            </a:extLst>
          </p:cNvPr>
          <p:cNvSpPr/>
          <p:nvPr/>
        </p:nvSpPr>
        <p:spPr>
          <a:xfrm>
            <a:off x="983671" y="605577"/>
            <a:ext cx="10133823" cy="789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000" b="1" dirty="0">
                <a:latin typeface="Times New Roman" pitchFamily="18" charset="0"/>
                <a:cs typeface="Times New Roman" pitchFamily="18" charset="0"/>
              </a:rPr>
              <a:t>Strategies for Handling Questions</a:t>
            </a:r>
            <a:endParaRPr lang="en-US" sz="3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235661-3B06-0FE6-72F0-B7CD3F099A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906617-E367-5043-13D2-FB3E357C7B4C}"/>
              </a:ext>
            </a:extLst>
          </p:cNvPr>
          <p:cNvSpPr txBox="1"/>
          <p:nvPr/>
        </p:nvSpPr>
        <p:spPr>
          <a:xfrm>
            <a:off x="983670" y="1499067"/>
            <a:ext cx="697160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Answer and Expand: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Provide additional context.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"Yes, and that's related to..."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Acknowledge and Redirect: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Shift focus to the main topic.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"That's an interesting point, but let's focus on..."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F54A6C-6996-6F44-B334-B424B00A4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2586" y="1117600"/>
            <a:ext cx="3799840" cy="379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674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600" y="538676"/>
            <a:ext cx="11579453" cy="792088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Best Practices</a:t>
            </a:r>
            <a:b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01" y="1385455"/>
            <a:ext cx="5243520" cy="4706378"/>
          </a:xfrm>
        </p:spPr>
        <p:txBody>
          <a:bodyPr>
            <a:noAutofit/>
          </a:bodyPr>
          <a:lstStyle/>
          <a:p>
            <a:pPr marL="76200" indent="0" algn="just">
              <a:buNone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1. Maintain eye contact</a:t>
            </a:r>
          </a:p>
          <a:p>
            <a:pPr marL="76200" indent="0" algn="just">
              <a:buNone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2. Use confident body language</a:t>
            </a:r>
          </a:p>
          <a:p>
            <a:pPr marL="76200" indent="0" algn="just">
              <a:buNone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3. Speak clearly and slowly</a:t>
            </a:r>
          </a:p>
          <a:p>
            <a:pPr marL="76200" indent="0" algn="just">
              <a:buNone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4. Avoid filler words (e.g., "um," "ah")</a:t>
            </a:r>
          </a:p>
          <a:p>
            <a:pPr marL="76200" indent="0" algn="just">
              <a:buNone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5. Show enthusiasm and interest</a:t>
            </a:r>
          </a:p>
          <a:p>
            <a:pPr algn="just"/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F9CD06-2177-D3C3-3294-77AB768A83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pic>
        <p:nvPicPr>
          <p:cNvPr id="2050" name="Picture 2" descr="Public Speaking: PowerPoint - friend or foe?">
            <a:extLst>
              <a:ext uri="{FF2B5EF4-FFF2-40B4-BE49-F238E27FC236}">
                <a16:creationId xmlns:a16="http://schemas.microsoft.com/office/drawing/2014/main" id="{F421B43E-205A-9817-8238-D815012E2C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17"/>
          <a:stretch/>
        </p:blipFill>
        <p:spPr bwMode="auto">
          <a:xfrm>
            <a:off x="6532882" y="991772"/>
            <a:ext cx="5462172" cy="460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4B94A-35AD-18D9-48F6-F04F50CE2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1C75C-7128-ED15-5040-20855C5AD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9" y="396988"/>
            <a:ext cx="11579453" cy="792088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After the Presentation</a:t>
            </a:r>
            <a:b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04F81-772B-0164-3680-DE1346A182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385455"/>
            <a:ext cx="6181845" cy="4706378"/>
          </a:xfrm>
        </p:spPr>
        <p:txBody>
          <a:bodyPr>
            <a:noAutofit/>
          </a:bodyPr>
          <a:lstStyle/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1. Follow up: Address unanswered questions.</a:t>
            </a: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2. Evaluate: Identify areas for improvement.</a:t>
            </a: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3. Refine: Update your presentation based on feedback.</a:t>
            </a: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61E17E-134E-6BA0-2D59-D16B74DC7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CCCCD3-DE70-F170-15AE-1204F4290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89076"/>
            <a:ext cx="6014719" cy="337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93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CC94A-939F-5A71-6849-8CEF2A7D8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C7FB5-F89C-90D7-D0C8-265D4DA0E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9" y="396988"/>
            <a:ext cx="10831521" cy="792088"/>
          </a:xfrm>
        </p:spPr>
        <p:txBody>
          <a:bodyPr>
            <a:noAutofit/>
          </a:bodyPr>
          <a:lstStyle/>
          <a:p>
            <a:pPr lvl="0">
              <a:tabLst>
                <a:tab pos="447675" algn="l"/>
              </a:tabLst>
            </a:pPr>
            <a:r>
              <a:rPr 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Art of Control: Strategies for Managing Chaos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50EB8-07C2-1348-D681-A84A6D72D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385455"/>
            <a:ext cx="6208720" cy="4706378"/>
          </a:xfrm>
        </p:spPr>
        <p:txBody>
          <a:bodyPr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2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the fast-paced and often chaotic world of presentations, maintaining control is essential for delivering a successful and impactful performance.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2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Whether you're facing unexpected interruptions, handling challenging questions, or managing a large and diverse audience, the ability to stay in control is a valuable skill.</a:t>
            </a:r>
            <a:endParaRPr lang="en-IN" sz="2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0E1D2B-DE89-13DD-961B-6E0DB581D5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201445-4A08-B311-5FBA-0ADB2D422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320" y="1554480"/>
            <a:ext cx="5452110" cy="391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665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Pre-Presentation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00" y="1385455"/>
            <a:ext cx="5964905" cy="4879178"/>
          </a:xfrm>
        </p:spPr>
        <p:txBody>
          <a:bodyPr>
            <a:noAutofit/>
          </a:bodyPr>
          <a:lstStyle/>
          <a:p>
            <a:pPr marL="76200" indent="0" algn="just">
              <a:buNone/>
            </a:pP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1. </a:t>
            </a:r>
            <a:r>
              <a:rPr lang="en-US" sz="28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Rehearse extensively: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Practice in front of a mirror, record yourself, or present to colleagues.</a:t>
            </a:r>
          </a:p>
          <a:p>
            <a:pPr marL="76200" indent="0" algn="just">
              <a:buNone/>
            </a:pP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2. </a:t>
            </a:r>
            <a:r>
              <a:rPr lang="en-US" sz="28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Know your content: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Familiarize yourself with your material.</a:t>
            </a:r>
          </a:p>
          <a:p>
            <a:pPr marL="76200" indent="0" algn="just">
              <a:buNone/>
            </a:pP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3. </a:t>
            </a:r>
            <a:r>
              <a:rPr lang="en-US" sz="28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Plan your visuals: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Ensure slides and props support your message.</a:t>
            </a:r>
          </a:p>
          <a:p>
            <a:pPr marL="76200" indent="0" algn="just">
              <a:buNone/>
            </a:pP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4. </a:t>
            </a:r>
            <a:r>
              <a:rPr lang="en-US" sz="28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Anticipate questions: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Prepare responses to potential questions</a:t>
            </a:r>
          </a:p>
          <a:p>
            <a:pPr marL="76200" indent="0" algn="just">
              <a:buNone/>
            </a:pP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F9CD06-2177-D3C3-3294-77AB768A8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93B2B2-E5E7-013A-AD80-0BEB6598756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9832"/>
          <a:stretch/>
        </p:blipFill>
        <p:spPr>
          <a:xfrm>
            <a:off x="6833248" y="1531582"/>
            <a:ext cx="5044539" cy="353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706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D2A0D5-A17B-D3AD-4824-ECBE736EC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B0618-8098-5095-10AD-FE19F4928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0"/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During the Presentation</a:t>
            </a: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A7F40-47FD-EBA4-F558-FEA6B4C50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4384" y="1080655"/>
            <a:ext cx="7040495" cy="4879178"/>
          </a:xfrm>
        </p:spPr>
        <p:txBody>
          <a:bodyPr>
            <a:noAutofit/>
          </a:bodyPr>
          <a:lstStyle/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3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IN" sz="32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Breathe and relax: </a:t>
            </a:r>
            <a:r>
              <a:rPr lang="en-IN" sz="3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Take deep breaths, calm your nerves.</a:t>
            </a: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3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IN" sz="32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Maintain eye contact:</a:t>
            </a:r>
            <a:r>
              <a:rPr lang="en-IN" sz="3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Engage with your audience.</a:t>
            </a: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3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IN" sz="32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Speak clearly and slowly:</a:t>
            </a:r>
            <a:r>
              <a:rPr lang="en-IN" sz="3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Enunciate, avoid filler words.</a:t>
            </a: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3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IN" sz="32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 confident body language:</a:t>
            </a:r>
            <a:r>
              <a:rPr lang="en-IN" sz="3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Stand up straight, use gestures.</a:t>
            </a: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3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en-IN" sz="32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Focus on your message:</a:t>
            </a:r>
            <a:r>
              <a:rPr lang="en-IN" sz="32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Stay on track, avoid distractions.</a:t>
            </a:r>
          </a:p>
          <a:p>
            <a:pPr marL="76200" indent="0">
              <a:buNone/>
            </a:pPr>
            <a:endParaRPr 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3321A1-9B6A-C4EA-15A7-3B9A35EAC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9850A0-31B2-05B2-9DE6-46308706C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4879" y="1644050"/>
            <a:ext cx="4947015" cy="356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108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sz="4000" b="1" dirty="0">
                <a:latin typeface="Times New Roman"/>
                <a:ea typeface="Times New Roman"/>
                <a:cs typeface="Times New Roman"/>
                <a:sym typeface="Times New Roman"/>
              </a:rPr>
              <a:t>During the Presentation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00" y="1385455"/>
            <a:ext cx="7326320" cy="4706378"/>
          </a:xfrm>
        </p:spPr>
        <p:txBody>
          <a:bodyPr>
            <a:noAutofit/>
          </a:bodyPr>
          <a:lstStyle/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800" kern="1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Controlling the Room</a:t>
            </a:r>
            <a:r>
              <a:rPr lang="en-IN" sz="2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Managing the Nerves</a:t>
            </a: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IN" sz="2800" kern="1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Common Challenges </a:t>
            </a: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Strategies for Overcoming Challenges</a:t>
            </a: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endParaRPr lang="en-IN" sz="2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6200" indent="0">
              <a:lnSpc>
                <a:spcPct val="107000"/>
              </a:lnSpc>
              <a:spcAft>
                <a:spcPts val="800"/>
              </a:spcAft>
              <a:buNone/>
            </a:pPr>
            <a:endParaRPr lang="en-IN" sz="2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F9CD06-2177-D3C3-3294-77AB768A8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6C5714-1742-DE02-3CA5-2BBCC7FB05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007" y="593367"/>
            <a:ext cx="5498046" cy="3534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18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5"/>
          <p:cNvSpPr/>
          <p:nvPr/>
        </p:nvSpPr>
        <p:spPr>
          <a:xfrm>
            <a:off x="1012482" y="445225"/>
            <a:ext cx="720773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3200"/>
            </a:pPr>
            <a:r>
              <a:rPr lang="en-IN" sz="3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Post-Presentation Evaluation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F9CD06-2177-D3C3-3294-77AB768A8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26D5BF-C6E6-615F-D3CF-E2F5D24C7DBF}"/>
              </a:ext>
            </a:extLst>
          </p:cNvPr>
          <p:cNvSpPr txBox="1"/>
          <p:nvPr/>
        </p:nvSpPr>
        <p:spPr>
          <a:xfrm rot="10800000" flipV="1">
            <a:off x="1012482" y="1415345"/>
            <a:ext cx="6126481" cy="3474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Reflect on your performance: Identify areas for improvement.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Gather feedback: Solicit constructive criticism.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Refine your skills: Update your presentation based on feedback.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2C8BA5-C4B4-95CA-D803-03D75835F3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7523" y="1286915"/>
            <a:ext cx="4856090" cy="373088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99138" y="3510614"/>
            <a:ext cx="9228407" cy="286241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"/>
          <p:cNvSpPr/>
          <p:nvPr/>
        </p:nvSpPr>
        <p:spPr>
          <a:xfrm>
            <a:off x="1326726" y="0"/>
            <a:ext cx="9736" cy="6858000"/>
          </a:xfrm>
          <a:custGeom>
            <a:avLst/>
            <a:gdLst/>
            <a:ahLst/>
            <a:cxnLst/>
            <a:rect l="l" t="t" r="r" b="b"/>
            <a:pathLst>
              <a:path w="14605" h="10287000" extrusionOk="0">
                <a:moveTo>
                  <a:pt x="14605" y="0"/>
                </a:moveTo>
                <a:lnTo>
                  <a:pt x="0" y="0"/>
                </a:lnTo>
                <a:lnTo>
                  <a:pt x="0" y="10286997"/>
                </a:lnTo>
                <a:lnTo>
                  <a:pt x="14605" y="10286997"/>
                </a:lnTo>
                <a:lnTo>
                  <a:pt x="146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"/>
          <p:cNvSpPr txBox="1">
            <a:spLocks noGrp="1"/>
          </p:cNvSpPr>
          <p:nvPr>
            <p:ph type="title"/>
          </p:nvPr>
        </p:nvSpPr>
        <p:spPr>
          <a:xfrm>
            <a:off x="1899138" y="1598696"/>
            <a:ext cx="9729000" cy="21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75" rIns="0" bIns="0" anchor="ctr" anchorCtr="0">
            <a:noAutofit/>
          </a:bodyPr>
          <a:lstStyle/>
          <a:p>
            <a:pPr marL="0" lvl="0" indent="0" algn="l" rtl="0">
              <a:lnSpc>
                <a:spcPct val="114281"/>
              </a:lnSpc>
              <a:spcBef>
                <a:spcPts val="0"/>
              </a:spcBef>
              <a:spcAft>
                <a:spcPts val="0"/>
              </a:spcAft>
              <a:buClr>
                <a:srgbClr val="0C1512"/>
              </a:buClr>
              <a:buSzPts val="6400"/>
              <a:buFont typeface="Arial"/>
              <a:buNone/>
            </a:pPr>
            <a:r>
              <a:rPr lang="en-US" sz="6000" dirty="0">
                <a:latin typeface="Times New Roman" pitchFamily="18" charset="0"/>
                <a:cs typeface="Times New Roman" pitchFamily="18" charset="0"/>
                <a:sym typeface="Arial"/>
              </a:rPr>
              <a:t>PRESENTATION SKILLS -5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F9CD06-2177-D3C3-3294-77AB768A83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219" y="267285"/>
            <a:ext cx="2883876" cy="19334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24e5d5c537_0_0"/>
          <p:cNvSpPr txBox="1"/>
          <p:nvPr/>
        </p:nvSpPr>
        <p:spPr>
          <a:xfrm>
            <a:off x="1969477" y="2614680"/>
            <a:ext cx="7696338" cy="1226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267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lang="en-US" sz="9600" b="1" i="0" u="none" strike="noStrike" cap="none" dirty="0">
                <a:solidFill>
                  <a:srgbClr val="00206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THANK YOU</a:t>
            </a:r>
            <a:endParaRPr lang="en-US" sz="9600" b="0" i="0" u="none" strike="noStrike" cap="none" dirty="0">
              <a:solidFill>
                <a:srgbClr val="000000"/>
              </a:solidFill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F9CD06-2177-D3C3-3294-77AB768A8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7ADAF-52D3-7981-DEF7-9BBED2C5B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D5027-335B-1BBD-D5CB-579DAC635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050" y="0"/>
            <a:ext cx="11360700" cy="230632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itchFamily="18" charset="0"/>
              </a:rPr>
              <a:t>Question and Conquer: Strategies for Handling Difficult Inquiries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8CD7F5-9FD6-BDC1-312D-3B36D6E26A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2435" y="5608320"/>
            <a:ext cx="1993110" cy="1249680"/>
          </a:xfrm>
          <a:prstGeom prst="rect">
            <a:avLst/>
          </a:prstGeom>
        </p:spPr>
      </p:pic>
      <p:pic>
        <p:nvPicPr>
          <p:cNvPr id="1032" name="Picture 8" descr="Using Open and Closed Questions">
            <a:extLst>
              <a:ext uri="{FF2B5EF4-FFF2-40B4-BE49-F238E27FC236}">
                <a16:creationId xmlns:a16="http://schemas.microsoft.com/office/drawing/2014/main" id="{0484B6BF-4581-694A-DF0F-DF059E6A5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9430" y="1875161"/>
            <a:ext cx="8409940" cy="456659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softEdge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0220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>
                <a:latin typeface="Times New Roman" pitchFamily="18" charset="0"/>
                <a:cs typeface="Times New Roman" pitchFamily="18" charset="0"/>
              </a:rPr>
              <a:t> Mastering the Art of Engagement</a:t>
            </a:r>
            <a:br>
              <a:rPr lang="en-US" sz="4000" b="1" dirty="0">
                <a:latin typeface="Times New Roman" pitchFamily="18" charset="0"/>
                <a:cs typeface="Times New Roman" pitchFamily="18" charset="0"/>
              </a:rPr>
            </a:br>
            <a:endParaRPr lang="en-US" sz="4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5600" y="832726"/>
            <a:ext cx="11360700" cy="4555200"/>
          </a:xfrm>
        </p:spPr>
        <p:txBody>
          <a:bodyPr>
            <a:noAutofit/>
          </a:bodyPr>
          <a:lstStyle/>
          <a:p>
            <a:pPr marL="76200" indent="0">
              <a:buNone/>
            </a:pPr>
            <a:endParaRPr lang="en-US" sz="2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 the dynamic world of presentations, effective communication is paramount. </a:t>
            </a:r>
          </a:p>
          <a:p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The ability to navigate interruptions, handle questions with finesse, and maintain control of the conversation can significantly impact the success of your presentation. </a:t>
            </a:r>
          </a:p>
          <a:p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This preface will explore strategies to enhance your ability to engage your audience, foster meaningful discussions, and deliver a memorable performance.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F9CD06-2177-D3C3-3294-77AB768A83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"/>
          <p:cNvSpPr/>
          <p:nvPr/>
        </p:nvSpPr>
        <p:spPr>
          <a:xfrm>
            <a:off x="592976" y="445225"/>
            <a:ext cx="9219424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3200"/>
            </a:pPr>
            <a:r>
              <a:rPr lang="en-US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Mastering the art of question handling  </a:t>
            </a:r>
            <a:endParaRPr lang="en-US" sz="40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F9CD06-2177-D3C3-3294-77AB768A8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DF997-59D3-383C-EFD0-82901ECB9FB7}"/>
              </a:ext>
            </a:extLst>
          </p:cNvPr>
          <p:cNvSpPr txBox="1"/>
          <p:nvPr/>
        </p:nvSpPr>
        <p:spPr>
          <a:xfrm>
            <a:off x="670560" y="1300480"/>
            <a:ext cx="678688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well-prepared presentation is only half the battle.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ability to effectively handle questions from your audience can significantly enhance your overall impact and credibility.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anticipating potential questions, providing clear and concise answers, and maintaining control of the conversation, you can turn question-and-answer sessions into opportunities to strengthen your message and connect with your audience.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8643CE-78B0-D8FF-FE04-8BB8DB7AB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2460" y="1369060"/>
            <a:ext cx="4119880" cy="41198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06518A15-7FD2-D797-C0D4-FCC3A5D2B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">
            <a:extLst>
              <a:ext uri="{FF2B5EF4-FFF2-40B4-BE49-F238E27FC236}">
                <a16:creationId xmlns:a16="http://schemas.microsoft.com/office/drawing/2014/main" id="{7BFAB5B7-19DB-D62D-5115-0ADDDBD7555E}"/>
              </a:ext>
            </a:extLst>
          </p:cNvPr>
          <p:cNvSpPr/>
          <p:nvPr/>
        </p:nvSpPr>
        <p:spPr>
          <a:xfrm>
            <a:off x="592976" y="445225"/>
            <a:ext cx="9219424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3200"/>
            </a:pPr>
            <a:r>
              <a:rPr lang="en-US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Dealing with interruptions </a:t>
            </a:r>
            <a:endParaRPr lang="en-US" sz="40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6FFCAC-6D53-CBE5-3D51-FC63358313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BD5C98-25D5-B9F1-3C44-463AE6A023E1}"/>
              </a:ext>
            </a:extLst>
          </p:cNvPr>
          <p:cNvSpPr txBox="1"/>
          <p:nvPr/>
        </p:nvSpPr>
        <p:spPr>
          <a:xfrm>
            <a:off x="670560" y="1300480"/>
            <a:ext cx="665106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Interruptions can be a common occurrence during presentations, potentially disrupting the flow of your speech and distracting your audience. Here are some effective strategies to handle interruptions gracefully and maintain control of the conversation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Before the presentation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the presentation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the presentation </a:t>
            </a:r>
          </a:p>
          <a:p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25B10-6C09-8D03-7A70-B1C5D00F6D2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520" b="3676"/>
          <a:stretch/>
        </p:blipFill>
        <p:spPr>
          <a:xfrm>
            <a:off x="7148907" y="939303"/>
            <a:ext cx="4673425" cy="429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32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663C6C0F-AB1A-57F4-BBB2-9DC8491E0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">
            <a:extLst>
              <a:ext uri="{FF2B5EF4-FFF2-40B4-BE49-F238E27FC236}">
                <a16:creationId xmlns:a16="http://schemas.microsoft.com/office/drawing/2014/main" id="{FBD90CB0-E1C1-7BF0-0CA8-A47483D2B702}"/>
              </a:ext>
            </a:extLst>
          </p:cNvPr>
          <p:cNvSpPr/>
          <p:nvPr/>
        </p:nvSpPr>
        <p:spPr>
          <a:xfrm>
            <a:off x="702972" y="1208098"/>
            <a:ext cx="6845564" cy="5932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	</a:t>
            </a:r>
            <a:r>
              <a:rPr lang="en-US" sz="27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Acknowledge and Address: </a:t>
            </a:r>
            <a:r>
              <a:rPr lang="en-US" sz="2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Politely acknowledge the interruption, but let the speaker know you'll address their question or comment after you've finished your current point.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	</a:t>
            </a:r>
            <a:r>
              <a:rPr lang="en-US" sz="27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Maintain Eye Contact: </a:t>
            </a:r>
            <a:r>
              <a:rPr lang="en-US" sz="2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Continue to maintain eye contact with your audience, even when dealing with an interruption. This shows confidence and respect.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	</a:t>
            </a:r>
            <a:r>
              <a:rPr lang="en-US" sz="27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Stay Calm and Composed: </a:t>
            </a:r>
            <a:r>
              <a:rPr lang="en-US" sz="2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Avoid getting defensive or irritated. A calm demeanor will help you maintain control of the situation.</a:t>
            </a:r>
          </a:p>
        </p:txBody>
      </p:sp>
      <p:sp>
        <p:nvSpPr>
          <p:cNvPr id="193" name="Google Shape;193;p5">
            <a:extLst>
              <a:ext uri="{FF2B5EF4-FFF2-40B4-BE49-F238E27FC236}">
                <a16:creationId xmlns:a16="http://schemas.microsoft.com/office/drawing/2014/main" id="{C49235EB-EDCE-B909-2FE4-4AF41B5D986A}"/>
              </a:ext>
            </a:extLst>
          </p:cNvPr>
          <p:cNvSpPr/>
          <p:nvPr/>
        </p:nvSpPr>
        <p:spPr>
          <a:xfrm>
            <a:off x="702972" y="557183"/>
            <a:ext cx="720773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3200"/>
            </a:pPr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Strategies to Deal with interruptions </a:t>
            </a:r>
            <a:endParaRPr lang="en-US" sz="32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9860C1-8933-8A50-E51B-3A8AFB1C1D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3C4FA06-404C-5349-3616-E73B6FA17C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9248" y="788033"/>
            <a:ext cx="4492752" cy="465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04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"/>
          <p:cNvSpPr/>
          <p:nvPr/>
        </p:nvSpPr>
        <p:spPr>
          <a:xfrm>
            <a:off x="868473" y="1164174"/>
            <a:ext cx="5227527" cy="278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1.</a:t>
            </a:r>
            <a:r>
              <a:rPr lang="en-US" sz="2500" b="1" dirty="0">
                <a:latin typeface="Times New Roman" pitchFamily="18" charset="0"/>
                <a:cs typeface="Times New Roman" pitchFamily="18" charset="0"/>
              </a:rPr>
              <a:t>Anticipate questions:</a:t>
            </a: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 Consider potential questions from your audience.</a:t>
            </a:r>
          </a:p>
          <a:p>
            <a:pPr algn="just"/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2.</a:t>
            </a:r>
            <a:r>
              <a:rPr lang="en-US" sz="2500" b="1" dirty="0">
                <a:latin typeface="Times New Roman" pitchFamily="18" charset="0"/>
                <a:cs typeface="Times New Roman" pitchFamily="18" charset="0"/>
              </a:rPr>
              <a:t>Prepare responses:</a:t>
            </a: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 Develop clear, concise answers.</a:t>
            </a:r>
          </a:p>
          <a:p>
            <a:pPr algn="just"/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3.</a:t>
            </a:r>
            <a:r>
              <a:rPr lang="en-US" sz="2500" b="1" dirty="0">
                <a:latin typeface="Times New Roman" pitchFamily="18" charset="0"/>
                <a:cs typeface="Times New Roman" pitchFamily="18" charset="0"/>
              </a:rPr>
              <a:t>Practice handling questions:</a:t>
            </a: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 Rehearse with colleagues or friends</a:t>
            </a:r>
          </a:p>
        </p:txBody>
      </p:sp>
      <p:sp>
        <p:nvSpPr>
          <p:cNvPr id="133" name="Google Shape;133;p2"/>
          <p:cNvSpPr/>
          <p:nvPr/>
        </p:nvSpPr>
        <p:spPr>
          <a:xfrm>
            <a:off x="868474" y="501035"/>
            <a:ext cx="7980558" cy="663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Before the Presentation   </a:t>
            </a:r>
            <a:endParaRPr lang="en-US" sz="32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F9CD06-2177-D3C3-3294-77AB768A8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FD5B7E-9BF0-B862-0203-50BF4149E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736" y="1164174"/>
            <a:ext cx="6080004" cy="304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048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"/>
          <p:cNvSpPr/>
          <p:nvPr/>
        </p:nvSpPr>
        <p:spPr>
          <a:xfrm>
            <a:off x="826321" y="1000432"/>
            <a:ext cx="6834320" cy="569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 Stay calm: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Take a deep breath, maintain confidence.</a:t>
            </a:r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Listen carefully: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Understand the question.</a:t>
            </a:r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Repeat the question: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Clarify and ensure understanding.</a:t>
            </a:r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Provide a clear answer: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Avoid jargon, keep it concise.</a:t>
            </a:r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Avoid apologies: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 confidence in your knowledge.</a:t>
            </a:r>
          </a:p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6" name="Google Shape;176;p4"/>
          <p:cNvSpPr/>
          <p:nvPr/>
        </p:nvSpPr>
        <p:spPr>
          <a:xfrm>
            <a:off x="826321" y="605577"/>
            <a:ext cx="10133823" cy="789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During the presentation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F9CD06-2177-D3C3-3294-77AB768A8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37" y="5387926"/>
            <a:ext cx="2344616" cy="14700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D5CE53-ED8A-4A90-A69D-CCDBD014EE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841" r="6789"/>
          <a:stretch/>
        </p:blipFill>
        <p:spPr>
          <a:xfrm>
            <a:off x="7660641" y="1595120"/>
            <a:ext cx="4357786" cy="32816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3178</TotalTime>
  <Words>1019</Words>
  <Application>Microsoft Office PowerPoint</Application>
  <PresentationFormat>Widescreen</PresentationFormat>
  <Paragraphs>106</Paragraphs>
  <Slides>20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Times New Roman</vt:lpstr>
      <vt:lpstr>Simple Light</vt:lpstr>
      <vt:lpstr>PowerPoint Presentation</vt:lpstr>
      <vt:lpstr>PRESENTATION SKILLS -5</vt:lpstr>
      <vt:lpstr>Question and Conquer: Strategies for Handling Difficult Inquiries</vt:lpstr>
      <vt:lpstr> Mastering the Art of Engagement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Best Practices </vt:lpstr>
      <vt:lpstr>After the Presentation </vt:lpstr>
      <vt:lpstr>The Art of Control: Strategies for Managing Chaos</vt:lpstr>
      <vt:lpstr>Pre-Presentation </vt:lpstr>
      <vt:lpstr>During the Presentation</vt:lpstr>
      <vt:lpstr>During the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Dressing Etiquette</dc:title>
  <dc:creator>Mahalackshmi MS</dc:creator>
  <cp:lastModifiedBy>Mahalackshmi MS</cp:lastModifiedBy>
  <cp:revision>20</cp:revision>
  <dcterms:created xsi:type="dcterms:W3CDTF">2022-11-15T12:41:12Z</dcterms:created>
  <dcterms:modified xsi:type="dcterms:W3CDTF">2024-10-15T05:57:07Z</dcterms:modified>
</cp:coreProperties>
</file>